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3.xml" ContentType="application/vnd.openxmlformats-officedocument.presentationml.tags+xml"/>
  <Override PartName="/ppt/notesSlides/notesSlide24.xml" ContentType="application/vnd.openxmlformats-officedocument.presentationml.notesSlide+xml"/>
  <Override PartName="/ppt/tags/tag4.xml" ContentType="application/vnd.openxmlformats-officedocument.presentationml.tags+xml"/>
  <Override PartName="/ppt/theme/themeOverride1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16" r:id="rId1"/>
    <p:sldMasterId id="2147483828" r:id="rId2"/>
  </p:sldMasterIdLst>
  <p:notesMasterIdLst>
    <p:notesMasterId r:id="rId45"/>
  </p:notesMasterIdLst>
  <p:handoutMasterIdLst>
    <p:handoutMasterId r:id="rId46"/>
  </p:handoutMasterIdLst>
  <p:sldIdLst>
    <p:sldId id="348" r:id="rId3"/>
    <p:sldId id="315" r:id="rId4"/>
    <p:sldId id="351" r:id="rId5"/>
    <p:sldId id="316" r:id="rId6"/>
    <p:sldId id="318" r:id="rId7"/>
    <p:sldId id="319" r:id="rId8"/>
    <p:sldId id="339" r:id="rId9"/>
    <p:sldId id="320" r:id="rId10"/>
    <p:sldId id="347" r:id="rId11"/>
    <p:sldId id="321" r:id="rId12"/>
    <p:sldId id="344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30" r:id="rId21"/>
    <p:sldId id="329" r:id="rId22"/>
    <p:sldId id="331" r:id="rId23"/>
    <p:sldId id="332" r:id="rId24"/>
    <p:sldId id="345" r:id="rId25"/>
    <p:sldId id="333" r:id="rId26"/>
    <p:sldId id="334" r:id="rId27"/>
    <p:sldId id="335" r:id="rId28"/>
    <p:sldId id="336" r:id="rId29"/>
    <p:sldId id="282" r:id="rId30"/>
    <p:sldId id="284" r:id="rId31"/>
    <p:sldId id="299" r:id="rId32"/>
    <p:sldId id="300" r:id="rId33"/>
    <p:sldId id="350" r:id="rId34"/>
    <p:sldId id="301" r:id="rId35"/>
    <p:sldId id="346" r:id="rId36"/>
    <p:sldId id="302" r:id="rId37"/>
    <p:sldId id="285" r:id="rId38"/>
    <p:sldId id="290" r:id="rId39"/>
    <p:sldId id="337" r:id="rId40"/>
    <p:sldId id="341" r:id="rId41"/>
    <p:sldId id="343" r:id="rId42"/>
    <p:sldId id="338" r:id="rId43"/>
    <p:sldId id="307" r:id="rId44"/>
  </p:sldIdLst>
  <p:sldSz cx="9144000" cy="6858000" type="screen4x3"/>
  <p:notesSz cx="9296400" cy="688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8" userDrawn="1">
          <p15:clr>
            <a:srgbClr val="A4A3A4"/>
          </p15:clr>
        </p15:guide>
        <p15:guide id="2" pos="292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D41"/>
    <a:srgbClr val="FEFCCD"/>
    <a:srgbClr val="8589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70" autoAdjust="0"/>
    <p:restoredTop sz="96433" autoAdjust="0"/>
  </p:normalViewPr>
  <p:slideViewPr>
    <p:cSldViewPr>
      <p:cViewPr varScale="1">
        <p:scale>
          <a:sx n="116" d="100"/>
          <a:sy n="116" d="100"/>
        </p:scale>
        <p:origin x="126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-2346" y="-114"/>
      </p:cViewPr>
      <p:guideLst>
        <p:guide orient="horz" pos="2168"/>
        <p:guide pos="292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028440" cy="34409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10" y="1"/>
            <a:ext cx="4028440" cy="34409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8604EC3-1172-4678-8CE1-E45D4275332D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536529"/>
            <a:ext cx="4028440" cy="34409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10" y="6536529"/>
            <a:ext cx="4028440" cy="34409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EFAE5B9-76BA-4E6A-9889-CD3FA99F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59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028440" cy="34409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10" y="1"/>
            <a:ext cx="4028440" cy="34409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0E31176-5116-4ACA-8086-2D06BC959424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515938"/>
            <a:ext cx="3441700" cy="2581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1" y="3268861"/>
            <a:ext cx="7437119" cy="3096816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536529"/>
            <a:ext cx="4028440" cy="34409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10" y="6536529"/>
            <a:ext cx="4028440" cy="34409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51DE770-3004-41DB-8113-4F3244D65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82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22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9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674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65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871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304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890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84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675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87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306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2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125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858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91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478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5923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72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105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358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03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201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157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66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100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933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562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063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07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961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67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738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8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82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46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956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827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15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028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45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3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5B3C08A6-D9D8-4259-9739-79376FFA6951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5B3C08A6-D9D8-4259-9739-79376FFA6951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C08A6-D9D8-4259-9739-79376FFA6951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80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31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jpe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jpeg"/><Relationship Id="rId4" Type="http://schemas.openxmlformats.org/officeDocument/2006/relationships/image" Target="../media/image15.gif"/><Relationship Id="rId9" Type="http://schemas.openxmlformats.org/officeDocument/2006/relationships/image" Target="../media/image19.gif"/><Relationship Id="rId14" Type="http://schemas.openxmlformats.org/officeDocument/2006/relationships/image" Target="../media/image24.png"/><Relationship Id="rId22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5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86200"/>
            <a:ext cx="9144000" cy="2990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00050" y="4267200"/>
            <a:ext cx="3028950" cy="149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presented by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Bryan Hunter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Firefly Logic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5486400" y="4263146"/>
            <a:ext cx="3352800" cy="2209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prstClr val="white">
                    <a:lumMod val="95000"/>
                  </a:prstClr>
                </a:solidFill>
              </a:rPr>
              <a:t>Twitter</a:t>
            </a:r>
            <a:r>
              <a:rPr lang="en-US" sz="2800" dirty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en-US" sz="2800" dirty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600" dirty="0" smtClean="0">
                <a:solidFill>
                  <a:prstClr val="white">
                    <a:lumMod val="95000"/>
                  </a:prstClr>
                </a:solidFill>
              </a:rPr>
              <a:t>#</a:t>
            </a:r>
            <a:r>
              <a:rPr lang="en-US" sz="2600" dirty="0" err="1" smtClean="0">
                <a:solidFill>
                  <a:prstClr val="white">
                    <a:lumMod val="95000"/>
                  </a:prstClr>
                </a:solidFill>
              </a:rPr>
              <a:t>ndcoslo</a:t>
            </a:r>
            <a:r>
              <a:rPr lang="en-US" sz="2600" dirty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en-US" sz="2600" dirty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600" dirty="0" smtClean="0">
                <a:solidFill>
                  <a:prstClr val="white">
                    <a:lumMod val="95000"/>
                  </a:prstClr>
                </a:solidFill>
              </a:rPr>
              <a:t>#</a:t>
            </a:r>
            <a:r>
              <a:rPr lang="en-US" sz="2600" dirty="0" err="1" smtClean="0">
                <a:solidFill>
                  <a:prstClr val="white">
                    <a:lumMod val="95000"/>
                  </a:prstClr>
                </a:solidFill>
              </a:rPr>
              <a:t>erlang</a:t>
            </a:r>
            <a:r>
              <a:rPr lang="en-US" sz="2600" dirty="0" smtClean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en-US" sz="2600" dirty="0" smtClean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6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600" dirty="0" err="1">
                <a:solidFill>
                  <a:prstClr val="white">
                    <a:lumMod val="95000"/>
                  </a:prstClr>
                </a:solidFill>
              </a:rPr>
              <a:t>bryan_hunter</a:t>
            </a:r>
            <a:endParaRPr lang="en-US" sz="2600" dirty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600" dirty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600" dirty="0" err="1">
                <a:solidFill>
                  <a:prstClr val="white">
                    <a:lumMod val="95000"/>
                  </a:prstClr>
                </a:solidFill>
              </a:rPr>
              <a:t>fireflylogic</a:t>
            </a:r>
            <a:endParaRPr lang="en-US" sz="2600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843" y="4512468"/>
            <a:ext cx="1738313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File:Erlang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533400"/>
            <a:ext cx="2241176" cy="1905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2" descr="C:\Users\bryanhunter\Documents\Archive\2011.12.02\mv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5886000"/>
            <a:ext cx="1447799" cy="58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8606" y="2463225"/>
            <a:ext cx="38230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 </a:t>
            </a:r>
            <a:r>
              <a:rPr lang="en-US" sz="3200" b="1" dirty="0"/>
              <a:t>jump-start for .NET 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 smtClean="0"/>
              <a:t>developers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829" y="533400"/>
            <a:ext cx="2960371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8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OTP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9343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0" y="5722640"/>
            <a:ext cx="5486400" cy="769441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EED41"/>
                </a:solidFill>
              </a:rPr>
              <a:t>Erlang Runtime System</a:t>
            </a:r>
          </a:p>
        </p:txBody>
      </p:sp>
    </p:spTree>
    <p:extLst>
      <p:ext uri="{BB962C8B-B14F-4D97-AF65-F5344CB8AC3E}">
        <p14:creationId xmlns:p14="http://schemas.microsoft.com/office/powerpoint/2010/main" val="28879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File:Arnold Böcklin 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9904"/>
            <a:ext cx="9144000" cy="795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" y="2091435"/>
            <a:ext cx="5353050" cy="535305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342388" y="304800"/>
            <a:ext cx="5420611" cy="4114800"/>
          </a:xfrm>
          <a:prstGeom prst="wedgeRoundRectCallout">
            <a:avLst>
              <a:gd name="adj1" fmla="val -54672"/>
              <a:gd name="adj2" fmla="val 73726"/>
              <a:gd name="adj3" fmla="val 16667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Any sufficiently complicated concurrent program in another language contains an ad hoc informally-specified bug-ridden slow implementation of half of Erlang.</a:t>
            </a:r>
          </a:p>
        </p:txBody>
      </p:sp>
    </p:spTree>
    <p:extLst>
      <p:ext uri="{BB962C8B-B14F-4D97-AF65-F5344CB8AC3E}">
        <p14:creationId xmlns:p14="http://schemas.microsoft.com/office/powerpoint/2010/main" val="111122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0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59259E-6 C -0.0033 -0.00833 -0.00608 -0.01412 -0.00955 -0.01365 C -0.01372 -0.0125 -0.01511 -0.00486 -0.01615 0.00232 C -0.01702 0.01204 -0.0165 0.02107 -0.02153 0.02176 C -0.0257 0.02338 -0.02882 0.0169 -0.03108 0.00556 C -0.03247 -0.00069 -0.03542 -0.00833 -0.03976 -0.0081 C -0.04375 -0.00694 -0.04445 -0.00092 -0.04566 0.00764 C -0.04601 0.01621 -0.04688 0.02547 -0.0507 0.02963 C -0.05591 0.02755 -0.06042 0.01204 -0.06059 0.01135 C -0.06233 0.00463 -0.06476 -0.00416 -0.06893 -0.00301 C -0.07327 -0.00185 -0.07414 0.0051 -0.07466 0.0132 C -0.07605 0.02361 -0.07639 0.02986 -0.08143 0.03102 C -0.08594 0.03218 -0.08785 0.02454 -0.09011 0.01435 C -0.09237 0.00903 -0.09428 0.00139 -0.09931 0.00116 C -0.10244 0.00209 -0.104 0.00857 -0.10434 0.01736 C -0.10521 0.02547 -0.10643 0.03658 -0.11042 0.03588 C -0.11511 0.03681 -0.11754 0.0294 -0.11858 0.01922 " pathEditMode="relative" rAng="21180000" ptsTypes="AAAAAAAAAAAAAAAAA">
                                          <p:cBhvr>
                                            <p:cTn id="12" dur="3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03" y="127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4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0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59259E-6 C -0.0033 -0.00833 -0.00608 -0.01412 -0.00955 -0.01365 C -0.01372 -0.0125 -0.01511 -0.00486 -0.01615 0.00232 C -0.01702 0.01204 -0.0165 0.02107 -0.02153 0.02176 C -0.0257 0.02338 -0.02882 0.0169 -0.03108 0.00556 C -0.03247 -0.00069 -0.03542 -0.00833 -0.03976 -0.0081 C -0.04375 -0.00694 -0.04445 -0.00092 -0.04566 0.00764 C -0.04601 0.01621 -0.04688 0.02547 -0.0507 0.02963 C -0.05591 0.02755 -0.06042 0.01204 -0.06059 0.01135 C -0.06233 0.00463 -0.06476 -0.00416 -0.06893 -0.00301 C -0.07327 -0.00185 -0.07414 0.0051 -0.07466 0.0132 C -0.07605 0.02361 -0.07639 0.02986 -0.08143 0.03102 C -0.08594 0.03218 -0.08785 0.02454 -0.09011 0.01435 C -0.09237 0.00903 -0.09428 0.00139 -0.09931 0.00116 C -0.10244 0.00209 -0.104 0.00857 -0.10434 0.01736 C -0.10521 0.02547 -0.10643 0.03658 -0.11042 0.03588 C -0.11511 0.03681 -0.11754 0.0294 -0.11858 0.01922 " pathEditMode="relative" rAng="21180000" ptsTypes="AAAAAAAAAAAAAAAAA">
                                          <p:cBhvr>
                                            <p:cTn id="12" dur="3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03" y="127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4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7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Erlang in less than 140 characters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894873"/>
            <a:ext cx="76200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Erlang is </a:t>
            </a:r>
            <a:r>
              <a:rPr lang="en-US" sz="4800" b="1" dirty="0">
                <a:solidFill>
                  <a:prstClr val="white"/>
                </a:solidFill>
              </a:rPr>
              <a:t>open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, </a:t>
            </a:r>
            <a:r>
              <a:rPr lang="en-US" sz="4800" b="1" dirty="0">
                <a:solidFill>
                  <a:prstClr val="white"/>
                </a:solidFill>
              </a:rPr>
              <a:t>proven</a:t>
            </a:r>
            <a:r>
              <a:rPr lang="en-US" sz="4800" dirty="0">
                <a:solidFill>
                  <a:prstClr val="white"/>
                </a:solidFill>
              </a:rPr>
              <a:t> 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and</a:t>
            </a:r>
            <a:r>
              <a:rPr lang="en-US" sz="4800" dirty="0">
                <a:solidFill>
                  <a:prstClr val="white"/>
                </a:solidFill>
              </a:rPr>
              <a:t> </a:t>
            </a:r>
            <a:r>
              <a:rPr lang="en-US" sz="4800" b="1" dirty="0">
                <a:solidFill>
                  <a:prstClr val="white"/>
                </a:solidFill>
              </a:rPr>
              <a:t>cross-platform</a:t>
            </a:r>
            <a:r>
              <a:rPr lang="en-US" sz="4800" dirty="0">
                <a:solidFill>
                  <a:prstClr val="white"/>
                </a:solidFill>
              </a:rPr>
              <a:t>.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 </a:t>
            </a:r>
            <a:r>
              <a:rPr lang="en-US" sz="4800" dirty="0" smtClean="0">
                <a:solidFill>
                  <a:prstClr val="white">
                    <a:lumMod val="75000"/>
                  </a:prstClr>
                </a:solidFill>
              </a:rPr>
              <a:t>It simplifies 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writing </a:t>
            </a:r>
            <a:r>
              <a:rPr lang="en-US" sz="4800" b="1" dirty="0">
                <a:solidFill>
                  <a:prstClr val="white"/>
                </a:solidFill>
              </a:rPr>
              <a:t>reliable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,</a:t>
            </a:r>
            <a:r>
              <a:rPr lang="en-US" sz="4800" dirty="0">
                <a:solidFill>
                  <a:prstClr val="white"/>
                </a:solidFill>
              </a:rPr>
              <a:t> </a:t>
            </a:r>
            <a:r>
              <a:rPr lang="en-US" sz="4800" b="1" dirty="0">
                <a:solidFill>
                  <a:prstClr val="white"/>
                </a:solidFill>
              </a:rPr>
              <a:t>concurrent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,</a:t>
            </a:r>
            <a:r>
              <a:rPr lang="en-US" sz="4800" dirty="0">
                <a:solidFill>
                  <a:prstClr val="white"/>
                </a:solidFill>
              </a:rPr>
              <a:t> </a:t>
            </a:r>
            <a:r>
              <a:rPr lang="en-US" sz="4800" b="1" dirty="0">
                <a:solidFill>
                  <a:prstClr val="white"/>
                </a:solidFill>
              </a:rPr>
              <a:t>distributed</a:t>
            </a:r>
            <a:r>
              <a:rPr lang="en-US" sz="4800" dirty="0">
                <a:solidFill>
                  <a:prstClr val="white"/>
                </a:solidFill>
              </a:rPr>
              <a:t> 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systems. </a:t>
            </a:r>
            <a:r>
              <a:rPr lang="en-US" sz="4800" dirty="0" smtClean="0">
                <a:solidFill>
                  <a:prstClr val="white">
                    <a:lumMod val="75000"/>
                  </a:prstClr>
                </a:solidFill>
              </a:rPr>
              <a:t>Its </a:t>
            </a:r>
            <a:r>
              <a:rPr lang="en-US" sz="4800" b="1" dirty="0" smtClean="0">
                <a:solidFill>
                  <a:prstClr val="white"/>
                </a:solidFill>
              </a:rPr>
              <a:t>pattern matching </a:t>
            </a:r>
            <a:r>
              <a:rPr lang="en-US" sz="4800" dirty="0" smtClean="0">
                <a:solidFill>
                  <a:prstClr val="white">
                    <a:lumMod val="75000"/>
                  </a:prstClr>
                </a:solidFill>
              </a:rPr>
              <a:t>is </a:t>
            </a:r>
            <a:r>
              <a:rPr lang="en-US" sz="4800" dirty="0" smtClean="0">
                <a:solidFill>
                  <a:prstClr val="white"/>
                </a:solidFill>
              </a:rPr>
              <a:t>FTW.</a:t>
            </a:r>
          </a:p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20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6634448" cy="3810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6248400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prstClr val="white"/>
                </a:solidFill>
              </a:rPr>
              <a:t>Why -&gt; Erlang is open</a:t>
            </a:r>
            <a:endParaRPr lang="en-US" sz="2800" b="1" dirty="0">
              <a:solidFill>
                <a:prstClr val="white"/>
              </a:solidFill>
            </a:endParaRPr>
          </a:p>
        </p:txBody>
      </p:sp>
      <p:pic>
        <p:nvPicPr>
          <p:cNvPr id="6152" name="Picture 8" descr="http://jasonheath.com/assets/octocat-8a09c64c19fe43f27d26be41ac0912c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209800"/>
            <a:ext cx="2667000" cy="266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3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2"/>
    </mc:Choice>
    <mc:Fallback xmlns="">
      <p:transition spd="slow" advTm="2922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ryanhunter\Desktop\ImaMacImaPcImaLin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" y="1219200"/>
            <a:ext cx="9143999" cy="51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1524000" y="914400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Erlang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3810000" y="914400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Erlang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2" name="Oval Callout 11"/>
          <p:cNvSpPr/>
          <p:nvPr/>
        </p:nvSpPr>
        <p:spPr>
          <a:xfrm>
            <a:off x="6248400" y="838200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Erlang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Why -&gt; Erlang is cross-platform</a:t>
            </a:r>
            <a:endParaRPr lang="en-US" sz="24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52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093"/>
    </mc:Choice>
    <mc:Fallback xmlns="">
      <p:transition spd="slow" advTm="139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hlumberg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431" y="2456402"/>
            <a:ext cx="1809750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DemonWare 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288" y="4454810"/>
            <a:ext cx="1111056" cy="111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Why -&gt; Erlang is proven</a:t>
            </a:r>
            <a:endParaRPr lang="en-US" sz="24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1001" y="3250886"/>
            <a:ext cx="3889293" cy="2713409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8" name="Picture 2" descr="File:Erlang 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34" y="3819273"/>
            <a:ext cx="2199826" cy="1781303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</p:pic>
      <p:pic>
        <p:nvPicPr>
          <p:cNvPr id="33" name="Picture 2" descr="http://whiskerino.org/2009/_img/beards/2009/376/_img/376_111609_l.jpg?c=19195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03424"/>
            <a:ext cx="4691850" cy="328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acebook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560" y="365247"/>
            <a:ext cx="803794" cy="80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azon.co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52321"/>
            <a:ext cx="2080317" cy="39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-Mobile logo.sv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90625"/>
            <a:ext cx="19050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371600"/>
            <a:ext cx="1062794" cy="9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abbitMQLogo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820" y="3237500"/>
            <a:ext cx="1905000" cy="5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GitHub.sv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40" y="4568218"/>
            <a:ext cx="1333500" cy="5905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68" name="Picture 20" descr="Riak 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810" y="5394391"/>
            <a:ext cx="1668258" cy="6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Ericsson logo.sv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190500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OJ\Desktop\logo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77072"/>
            <a:ext cx="1905000" cy="571500"/>
          </a:xfrm>
          <a:prstGeom prst="rect">
            <a:avLst/>
          </a:prstGeom>
          <a:noFill/>
        </p:spPr>
      </p:pic>
      <p:pic>
        <p:nvPicPr>
          <p:cNvPr id="17" name="Picture 12" descr="C:\Users\OJ\Desktop\motorola-logo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449" y="1883790"/>
            <a:ext cx="1592982" cy="1136327"/>
          </a:xfrm>
          <a:prstGeom prst="rect">
            <a:avLst/>
          </a:prstGeom>
          <a:noFill/>
          <a:extLst/>
        </p:spPr>
      </p:pic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080" y="1326012"/>
            <a:ext cx="1861989" cy="517593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9" name="Picture 15" descr="C:\Users\OJ\Desktop\imgres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124" y="1740457"/>
            <a:ext cx="1524000" cy="714375"/>
          </a:xfrm>
          <a:prstGeom prst="rect">
            <a:avLst/>
          </a:prstGeom>
          <a:noFill/>
          <a:extLst/>
        </p:spPr>
      </p:pic>
      <p:pic>
        <p:nvPicPr>
          <p:cNvPr id="1026" name="Picture 2" descr="C:\Users\bryanhunter\Desktop\logo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344" y="420406"/>
            <a:ext cx="1873056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readwrite.com/files/files/files/cloud/opscode_logo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65" y="5534025"/>
            <a:ext cx="12858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https://news.google.com/news/tbn/dh-3j269JzoJ/6.jp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020" y="324764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84248" y="3886200"/>
            <a:ext cx="1850144" cy="680448"/>
          </a:xfrm>
          <a:prstGeom prst="rect">
            <a:avLst/>
          </a:prstGeom>
        </p:spPr>
      </p:pic>
      <p:pic>
        <p:nvPicPr>
          <p:cNvPr id="1034" name="Picture 10" descr="http://www.erlang-factory.com/upload/peopleimage/London2012_JakobSievers/klarna-logo_no-bg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293" y="1291470"/>
            <a:ext cx="1269153" cy="33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576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3"/>
    </mc:Choice>
    <mc:Fallback xmlns="">
      <p:transition spd="slow" advTm="6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5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4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5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35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6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85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1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35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68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ile:Chocolate candy pie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0" y="-30480"/>
            <a:ext cx="9372600" cy="702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5800" y="3048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prstClr val="black"/>
                </a:solidFill>
              </a:rPr>
              <a:t>What are the sweet spots?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303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291936" cy="69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Why -&gt; elsewhere concurrency is painful</a:t>
            </a:r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3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649"/>
    </mc:Choice>
    <mc:Fallback xmlns="">
      <p:transition spd="slow" advTm="731649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85800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prstClr val="white"/>
                </a:solidFill>
              </a:rPr>
              <a:t>Two thing to remember about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830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prstClr val="white"/>
                </a:solidFill>
              </a:rPr>
              <a:t>Concurrency</a:t>
            </a:r>
            <a:endParaRPr lang="en-US" sz="80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32004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</a:rPr>
              <a:t>1) Shared memory concurrency is hard</a:t>
            </a:r>
            <a:endParaRPr lang="en-US" sz="3600" dirty="0" smtClean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4191000"/>
            <a:ext cx="784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prstClr val="white"/>
                </a:solidFill>
              </a:rPr>
              <a:t>2) </a:t>
            </a:r>
            <a:r>
              <a:rPr lang="en-US" sz="3600" dirty="0">
                <a:solidFill>
                  <a:prstClr val="white"/>
                </a:solidFill>
              </a:rPr>
              <a:t>Message passing concurrency is easy</a:t>
            </a:r>
            <a:endParaRPr lang="en-US" sz="36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9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649"/>
    </mc:Choice>
    <mc:Fallback xmlns="">
      <p:transition spd="slow" advTm="731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Erlang </a:t>
            </a:r>
            <a:r>
              <a:rPr lang="en-US" sz="4400" dirty="0" smtClean="0">
                <a:solidFill>
                  <a:schemeClr val="bg1"/>
                </a:solidFill>
              </a:rPr>
              <a:t>Processes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are the unit of concurrency. </a:t>
            </a:r>
          </a:p>
          <a:p>
            <a:pPr marL="0" indent="0" algn="ctr">
              <a:buNone/>
            </a:pPr>
            <a:endParaRPr lang="en-US" sz="4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You structure your programs around these units of concurrency. </a:t>
            </a:r>
          </a:p>
        </p:txBody>
      </p:sp>
    </p:spTree>
    <p:extLst>
      <p:ext uri="{BB962C8B-B14F-4D97-AF65-F5344CB8AC3E}">
        <p14:creationId xmlns:p14="http://schemas.microsoft.com/office/powerpoint/2010/main" val="236595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8398" y="1143000"/>
            <a:ext cx="196720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b="1" dirty="0" smtClean="0"/>
              <a:t>?</a:t>
            </a:r>
            <a:endParaRPr lang="en-US" sz="30000" b="1" dirty="0"/>
          </a:p>
        </p:txBody>
      </p:sp>
    </p:spTree>
    <p:extLst>
      <p:ext uri="{BB962C8B-B14F-4D97-AF65-F5344CB8AC3E}">
        <p14:creationId xmlns:p14="http://schemas.microsoft.com/office/powerpoint/2010/main" val="296980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“The performance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of a concurrent language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is predicated by three things: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the </a:t>
            </a:r>
            <a:r>
              <a:rPr lang="en-US" sz="4400" b="1" dirty="0" smtClean="0">
                <a:solidFill>
                  <a:schemeClr val="bg1"/>
                </a:solidFill>
              </a:rPr>
              <a:t>context switching time,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The </a:t>
            </a:r>
            <a:r>
              <a:rPr lang="en-US" sz="4400" b="1" dirty="0" smtClean="0">
                <a:solidFill>
                  <a:schemeClr val="bg1"/>
                </a:solidFill>
              </a:rPr>
              <a:t>message passing time</a:t>
            </a:r>
            <a:r>
              <a:rPr lang="en-US" sz="4400" dirty="0" smtClean="0">
                <a:solidFill>
                  <a:schemeClr val="bg1"/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and the </a:t>
            </a:r>
            <a:r>
              <a:rPr lang="en-US" sz="4400" b="1" dirty="0" smtClean="0">
                <a:solidFill>
                  <a:schemeClr val="bg1"/>
                </a:solidFill>
              </a:rPr>
              <a:t>time to create a process</a:t>
            </a:r>
            <a:r>
              <a:rPr lang="en-US" sz="4400" dirty="0" smtClean="0">
                <a:solidFill>
                  <a:schemeClr val="bg1"/>
                </a:solidFill>
              </a:rPr>
              <a:t>.”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–Mike Williams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02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200" y="1032056"/>
            <a:ext cx="8458356" cy="3997144"/>
            <a:chOff x="475326" y="838200"/>
            <a:chExt cx="8112862" cy="3843408"/>
          </a:xfrm>
        </p:grpSpPr>
        <p:grpSp>
          <p:nvGrpSpPr>
            <p:cNvPr id="4" name="Group 3"/>
            <p:cNvGrpSpPr/>
            <p:nvPr/>
          </p:nvGrpSpPr>
          <p:grpSpPr>
            <a:xfrm>
              <a:off x="475326" y="838200"/>
              <a:ext cx="8112862" cy="1938408"/>
              <a:chOff x="463301" y="228598"/>
              <a:chExt cx="2730743" cy="552697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63301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04519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545738" y="228599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086956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28175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5326" y="2743200"/>
              <a:ext cx="8112861" cy="1938408"/>
              <a:chOff x="463301" y="228598"/>
              <a:chExt cx="2730743" cy="552697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3301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004520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545738" y="228599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086956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628175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742949" y="76200"/>
            <a:ext cx="7848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white"/>
                </a:solidFill>
              </a:rPr>
              <a:t>One .</a:t>
            </a:r>
            <a:r>
              <a:rPr lang="en-US" sz="2400" b="1" dirty="0">
                <a:solidFill>
                  <a:prstClr val="white"/>
                </a:solidFill>
              </a:rPr>
              <a:t>NET 4.0 </a:t>
            </a:r>
            <a:r>
              <a:rPr lang="en-US" sz="2400" b="1" dirty="0" smtClean="0">
                <a:solidFill>
                  <a:prstClr val="white"/>
                </a:solidFill>
              </a:rPr>
              <a:t>Thread </a:t>
            </a:r>
            <a:br>
              <a:rPr lang="en-US" sz="2400" b="1" dirty="0" smtClean="0">
                <a:solidFill>
                  <a:prstClr val="white"/>
                </a:solidFill>
              </a:rPr>
            </a:br>
            <a:r>
              <a:rPr lang="en-US" sz="2400" b="1" dirty="0" smtClean="0">
                <a:solidFill>
                  <a:prstClr val="white"/>
                </a:solidFill>
              </a:rPr>
              <a:t>(allocates one megabyte)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2948" y="5029200"/>
            <a:ext cx="784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One Erlang Process </a:t>
            </a:r>
            <a:r>
              <a:rPr lang="en-US" sz="2400" b="1" dirty="0" smtClean="0">
                <a:solidFill>
                  <a:prstClr val="white"/>
                </a:solidFill>
              </a:rPr>
              <a:t>(allocates one </a:t>
            </a:r>
            <a:r>
              <a:rPr lang="en-US" sz="2400" b="1" dirty="0">
                <a:solidFill>
                  <a:prstClr val="white"/>
                </a:solidFill>
              </a:rPr>
              <a:t>kilobyte)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10000" y="5638800"/>
            <a:ext cx="614312" cy="202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Why -&gt; elsewhere concurrency is painful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64833" y="5562600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286000" y="2039983"/>
            <a:ext cx="4724400" cy="2303417"/>
            <a:chOff x="2133600" y="2039983"/>
            <a:chExt cx="4724400" cy="2303417"/>
          </a:xfrm>
        </p:grpSpPr>
        <p:sp>
          <p:nvSpPr>
            <p:cNvPr id="27" name="Rectangle 26"/>
            <p:cNvSpPr/>
            <p:nvPr/>
          </p:nvSpPr>
          <p:spPr>
            <a:xfrm>
              <a:off x="2133600" y="20574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Heap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271511" y="2510197"/>
              <a:ext cx="1248177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Stack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336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Garbage Collector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334000" y="2039983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Mailbox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3340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Links and Monitors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3118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462 L -2.22222E-6 -0.3664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80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8" grpId="1"/>
      <p:bldP spid="20" grpId="0" animBg="1"/>
      <p:bldP spid="20" grpId="1" animBg="1"/>
      <p:bldP spid="19" grpId="0"/>
      <p:bldP spid="1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Why -&gt; near zero context switching cost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733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CPU 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733800" y="236076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648200" y="2504854"/>
            <a:ext cx="3581400" cy="1686146"/>
            <a:chOff x="4648200" y="2504854"/>
            <a:chExt cx="3048000" cy="1686146"/>
          </a:xfrm>
        </p:grpSpPr>
        <p:sp>
          <p:nvSpPr>
            <p:cNvPr id="9" name="Flowchart: Process 8"/>
            <p:cNvSpPr/>
            <p:nvPr/>
          </p:nvSpPr>
          <p:spPr>
            <a:xfrm>
              <a:off x="5880370" y="2504854"/>
              <a:ext cx="1815830" cy="168614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31750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14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Reductions</a:t>
              </a:r>
            </a:p>
            <a:p>
              <a: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Do 2,000 operations</a:t>
              </a:r>
            </a:p>
            <a:p>
              <a:pPr lvl="1"/>
              <a:r>
                <a:rPr lang="en-US" sz="10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reduction1</a:t>
              </a:r>
              <a: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/>
              </a:r>
              <a:b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reduction3</a:t>
              </a:r>
              <a:b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0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.</a:t>
              </a:r>
              <a:endParaRPr lang="en-US" sz="10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endParaRPr>
            </a:p>
            <a:p>
              <a:pPr lvl="1"/>
              <a:r>
                <a:rPr lang="en-US" sz="10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Reduction2000</a:t>
              </a:r>
            </a:p>
            <a:p>
              <a: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Move to the next guy</a:t>
              </a:r>
              <a:b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Repeat</a:t>
              </a:r>
              <a:endParaRPr lang="en-US" sz="1100" b="1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9" idx="1"/>
            </p:cNvCxnSpPr>
            <p:nvPr/>
          </p:nvCxnSpPr>
          <p:spPr>
            <a:xfrm flipH="1">
              <a:off x="4648200" y="3347927"/>
              <a:ext cx="1232170" cy="1534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4114800" y="236076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95800" y="237386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81605" y="1447800"/>
            <a:ext cx="180795" cy="9144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92693" y="1754038"/>
            <a:ext cx="150707" cy="608162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57802" y="1600200"/>
            <a:ext cx="166598" cy="7620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452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30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H="1">
            <a:off x="3953536" y="1931122"/>
            <a:ext cx="847910" cy="537443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xplosion 1 1"/>
          <p:cNvSpPr/>
          <p:nvPr/>
        </p:nvSpPr>
        <p:spPr>
          <a:xfrm>
            <a:off x="3494642" y="2210216"/>
            <a:ext cx="560392" cy="375166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733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CPU 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647042" y="243737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23552" y="172039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694847" y="1491075"/>
            <a:ext cx="180795" cy="947741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801446" y="1491075"/>
            <a:ext cx="150707" cy="229317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62484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Why -&gt; supervision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7" y="2362616"/>
            <a:ext cx="180795" cy="74762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rgbClr val="FF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13895" y="1551150"/>
            <a:ext cx="180795" cy="898918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933059" y="1849966"/>
            <a:ext cx="878342" cy="4890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95800" y="1219200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s</a:t>
            </a:r>
            <a:r>
              <a:rPr lang="en-US" sz="1050" dirty="0" smtClean="0">
                <a:solidFill>
                  <a:schemeClr val="bg1"/>
                </a:solidFill>
              </a:rPr>
              <a:t>upervisor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94642" y="1230167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worker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99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0" grpId="0"/>
      <p:bldP spid="50" grpId="1"/>
      <p:bldP spid="50" grpId="2"/>
      <p:bldP spid="50" grpId="3"/>
      <p:bldP spid="30" grpId="0"/>
      <p:bldP spid="36" grpId="0" animBg="1"/>
      <p:bldP spid="15" grpId="0" animBg="1"/>
      <p:bldP spid="15" grpId="1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Why -&gt; elsewhere concurrency is painful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23187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52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Flowchart: Direct Access Storage 22"/>
          <p:cNvSpPr/>
          <p:nvPr/>
        </p:nvSpPr>
        <p:spPr>
          <a:xfrm>
            <a:off x="2019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70988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18789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66589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651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050" y="39079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</a:rPr>
              <a:t>Distribution: built-in from the start</a:t>
            </a:r>
            <a:endParaRPr lang="en-US" sz="2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12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159"/>
    </mc:Choice>
    <mc:Fallback xmlns="">
      <p:transition spd="slow" advTm="618159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438136"/>
            <a:ext cx="97140" cy="160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5519736"/>
            <a:ext cx="1040123" cy="171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804" y="581028"/>
            <a:ext cx="155584" cy="257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50" y="755197"/>
            <a:ext cx="188515" cy="31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04" y="945697"/>
            <a:ext cx="238729" cy="39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05" y="1143000"/>
            <a:ext cx="290699" cy="48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698" y="1447801"/>
            <a:ext cx="414897" cy="68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81200"/>
            <a:ext cx="55319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449" y="3200401"/>
            <a:ext cx="78369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9050" y="39079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</a:rPr>
              <a:t>Distribution: built-in from the start</a:t>
            </a:r>
            <a:endParaRPr lang="en-US" sz="2800" b="1" dirty="0">
              <a:solidFill>
                <a:prstClr val="black"/>
              </a:solidFill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244" y="500744"/>
            <a:ext cx="126362" cy="20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696" y="108907"/>
            <a:ext cx="45719" cy="75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99772"/>
            <a:ext cx="63541" cy="10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712" y="252285"/>
            <a:ext cx="77871" cy="128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25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159"/>
    </mc:Choice>
    <mc:Fallback xmlns="">
      <p:transition spd="slow" advTm="618159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72" y="2667000"/>
            <a:ext cx="5588001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71781" y="228600"/>
          <a:ext cx="4528820" cy="2971803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621604"/>
                <a:gridCol w="1443005"/>
                <a:gridCol w="2464211"/>
              </a:tblGrid>
              <a:tr h="3791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Nines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Uptime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Annual Downtime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99.9999999%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 milliseconds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99.9999990%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300 milliseconds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 </a:t>
                      </a:r>
                      <a:r>
                        <a:rPr lang="en-US" sz="1400" u="none" strike="noStrike" dirty="0" smtClean="0">
                          <a:effectLst/>
                        </a:rPr>
                        <a:t>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99.9999000%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 seconds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99.9990000%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5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99.9900000%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53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99.9000000%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8 hours, 46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99.0000000%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3 days, 15 hours, 36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H="1">
            <a:off x="697865" y="457200"/>
            <a:ext cx="506730" cy="292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55599" y="3244334"/>
            <a:ext cx="632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Safe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86080" y="3525678"/>
            <a:ext cx="4414520" cy="3200261"/>
            <a:chOff x="386080" y="3525678"/>
            <a:chExt cx="4414520" cy="3200261"/>
          </a:xfrm>
        </p:grpSpPr>
        <p:sp>
          <p:nvSpPr>
            <p:cNvPr id="6" name="Rounded Rectangle 5"/>
            <p:cNvSpPr/>
            <p:nvPr/>
          </p:nvSpPr>
          <p:spPr>
            <a:xfrm>
              <a:off x="3532186" y="5257800"/>
              <a:ext cx="1268414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Hot code loading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86080" y="5257800"/>
              <a:ext cx="1393161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Links and monitors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371600" y="3525678"/>
              <a:ext cx="2209800" cy="1587499"/>
              <a:chOff x="5334000" y="603250"/>
              <a:chExt cx="3505200" cy="2371725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>
                <a:off x="7239000" y="1136650"/>
                <a:ext cx="609600" cy="8096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H="1">
                <a:off x="6477000" y="1136650"/>
                <a:ext cx="571500" cy="9120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6477000" y="603250"/>
                <a:ext cx="1371600" cy="685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Supervisor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315200" y="2060575"/>
                <a:ext cx="15240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Worker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334000" y="2060575"/>
                <a:ext cx="15240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Worker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Rounded Rectangle 17"/>
            <p:cNvSpPr/>
            <p:nvPr/>
          </p:nvSpPr>
          <p:spPr>
            <a:xfrm>
              <a:off x="386080" y="6040139"/>
              <a:ext cx="4414520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simple distribution, safe concurrency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903038" y="5257800"/>
              <a:ext cx="1525962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No masters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Why -&gt; reliability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125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20"/>
    </mc:Choice>
    <mc:Fallback xmlns="">
      <p:transition spd="slow" advTm="369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5575"/>
            <a:ext cx="9144000" cy="10636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Erlang!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3014008"/>
            <a:ext cx="784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pPr lvl="1" algn="ctr" fontAlgn="base"/>
            <a:r>
              <a:rPr lang="en-US" sz="2800" dirty="0" smtClean="0">
                <a:solidFill>
                  <a:srgbClr val="FFFF00"/>
                </a:solidFill>
              </a:rPr>
              <a:t>In the shell</a:t>
            </a:r>
          </a:p>
          <a:p>
            <a:pPr lvl="1" algn="ctr" fontAlgn="base"/>
            <a:r>
              <a:rPr lang="en-US" sz="2800" dirty="0" smtClean="0">
                <a:solidFill>
                  <a:srgbClr val="FFFF00"/>
                </a:solidFill>
              </a:rPr>
              <a:t>In a text editor + command line + shell</a:t>
            </a:r>
          </a:p>
          <a:p>
            <a:pPr lvl="1" algn="ctr" fontAlgn="base"/>
            <a:r>
              <a:rPr lang="en-US" sz="2800" dirty="0" smtClean="0">
                <a:solidFill>
                  <a:srgbClr val="FFFF00"/>
                </a:solidFill>
              </a:rPr>
              <a:t>In </a:t>
            </a:r>
            <a:r>
              <a:rPr lang="en-US" sz="2800" dirty="0" err="1" smtClean="0">
                <a:solidFill>
                  <a:srgbClr val="FFFF00"/>
                </a:solidFill>
              </a:rPr>
              <a:t>Emacs</a:t>
            </a:r>
            <a:endParaRPr lang="en-US" sz="2800" dirty="0">
              <a:solidFill>
                <a:srgbClr val="FFFF00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520309"/>
            <a:ext cx="360387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</a:t>
            </a:r>
            <a:r>
              <a:rPr lang="en-US" sz="2800" dirty="0">
                <a:solidFill>
                  <a:schemeClr val="bg1"/>
                </a:solidFill>
              </a:rPr>
              <a:t>exactly is Erlang</a:t>
            </a:r>
            <a:r>
              <a:rPr lang="en-US" sz="2800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sz="2800" dirty="0">
                <a:solidFill>
                  <a:schemeClr val="bg1"/>
                </a:solidFill>
              </a:rPr>
              <a:t>Why Erlang</a:t>
            </a:r>
            <a:r>
              <a:rPr lang="en-US" sz="2800" dirty="0" smtClean="0">
                <a:solidFill>
                  <a:schemeClr val="bg1"/>
                </a:solidFill>
              </a:rPr>
              <a:t>?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rgbClr val="FFFF00"/>
                </a:solidFill>
              </a:rPr>
              <a:t>How do you do </a:t>
            </a:r>
            <a:r>
              <a:rPr lang="en-US" sz="3200" b="1" dirty="0" smtClean="0">
                <a:solidFill>
                  <a:srgbClr val="FFFF00"/>
                </a:solidFill>
              </a:rPr>
              <a:t>it?</a:t>
            </a:r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05000"/>
            <a:ext cx="6604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79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6"/>
    </mc:Choice>
    <mc:Fallback xmlns="">
      <p:transition spd="slow" advTm="16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29718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[insert awe-inspiring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demos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here] </a:t>
            </a:r>
          </a:p>
        </p:txBody>
      </p:sp>
    </p:spTree>
    <p:extLst>
      <p:ext uri="{BB962C8B-B14F-4D97-AF65-F5344CB8AC3E}">
        <p14:creationId xmlns:p14="http://schemas.microsoft.com/office/powerpoint/2010/main" val="157612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301"/>
    </mc:Choice>
    <mc:Fallback xmlns="">
      <p:transition spd="slow" advTm="8730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5800" y="2057400"/>
            <a:ext cx="792441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n-NO" sz="7200" dirty="0">
                <a:solidFill>
                  <a:schemeClr val="bg1"/>
                </a:solidFill>
              </a:rPr>
              <a:t>Ett språk er aldri </a:t>
            </a:r>
            <a:r>
              <a:rPr lang="nn-NO" sz="7200" dirty="0" smtClean="0">
                <a:solidFill>
                  <a:schemeClr val="bg1"/>
                </a:solidFill>
              </a:rPr>
              <a:t>nok</a:t>
            </a:r>
            <a:br>
              <a:rPr lang="nn-NO" sz="7200" dirty="0" smtClean="0">
                <a:solidFill>
                  <a:schemeClr val="bg1"/>
                </a:solidFill>
              </a:rPr>
            </a:br>
            <a:endParaRPr lang="nn-NO" sz="2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24554" y="3659308"/>
            <a:ext cx="4846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(one language is never enough)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0847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le:Bananas white backgroun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-40386"/>
            <a:ext cx="10363200" cy="691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209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upload.wikimedia.org/wikipedia/commons/a/a8/Silvers_hillbillies_197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0"/>
            <a:ext cx="10195695" cy="71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5800" y="1524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How do you begin to lose your C# accent?</a:t>
            </a:r>
            <a:endParaRPr lang="en-US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602047" y="1319242"/>
            <a:ext cx="7772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View immutability as your friend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Stop hording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Begin to use higher-order functions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3600" b="1" dirty="0"/>
              <a:t>Replace conditional logic with pattern matching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Begin to think recursively and replace loops with recursion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Start teasing out behavior from </a:t>
            </a:r>
            <a:r>
              <a:rPr lang="en-US" sz="3600" b="1" dirty="0" smtClean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500009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upload.wikimedia.org/wikipedia/commons/a/a8/Silvers_hillbillies_197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0"/>
            <a:ext cx="10195695" cy="71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5800" y="1524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How do you begin to lose your C# accent?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35" y="889575"/>
            <a:ext cx="7448550" cy="5787943"/>
          </a:xfrm>
          <a:prstGeom prst="rect">
            <a:avLst/>
          </a:prstGeom>
          <a:effectLst>
            <a:outerShdw blurRad="50800" dist="190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8830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7" dur="indefinite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9144000" cy="6858001"/>
          </a:xfrm>
          <a:prstGeom prst="rect">
            <a:avLst/>
          </a:prstGeom>
          <a:solidFill>
            <a:srgbClr val="85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3048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What are the best </a:t>
            </a:r>
            <a:r>
              <a:rPr lang="en-US" sz="3200" b="1" dirty="0" err="1" smtClean="0">
                <a:solidFill>
                  <a:schemeClr val="bg1"/>
                </a:solidFill>
              </a:rPr>
              <a:t>interop</a:t>
            </a:r>
            <a:r>
              <a:rPr lang="en-US" sz="3200" b="1" dirty="0" smtClean="0">
                <a:solidFill>
                  <a:schemeClr val="bg1"/>
                </a:solidFill>
              </a:rPr>
              <a:t> strategies?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67000"/>
            <a:ext cx="688657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Callout 2"/>
          <p:cNvSpPr/>
          <p:nvPr/>
        </p:nvSpPr>
        <p:spPr>
          <a:xfrm>
            <a:off x="1600200" y="1600199"/>
            <a:ext cx="3810000" cy="1219200"/>
          </a:xfrm>
          <a:prstGeom prst="wedgeEllipseCallout">
            <a:avLst>
              <a:gd name="adj1" fmla="val -16624"/>
              <a:gd name="adj2" fmla="val 114718"/>
            </a:avLst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Pssst</a:t>
            </a:r>
            <a:r>
              <a:rPr lang="en-US" sz="2800" dirty="0" smtClean="0"/>
              <a:t>, </a:t>
            </a:r>
            <a:r>
              <a:rPr lang="en-US" sz="2800" dirty="0" err="1" smtClean="0"/>
              <a:t>pssps</a:t>
            </a:r>
            <a:r>
              <a:rPr lang="en-US" sz="2800" dirty="0" smtClean="0"/>
              <a:t>…</a:t>
            </a:r>
            <a:r>
              <a:rPr lang="en-US" sz="2800" dirty="0" err="1" smtClean="0"/>
              <a:t>spsss</a:t>
            </a:r>
            <a:r>
              <a:rPr lang="en-US" sz="2800" dirty="0"/>
              <a:t>.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3328555" y="1752600"/>
            <a:ext cx="3810000" cy="1219200"/>
          </a:xfrm>
          <a:prstGeom prst="wedgeEllipseCallout">
            <a:avLst>
              <a:gd name="adj1" fmla="val 18558"/>
              <a:gd name="adj2" fmla="val 98525"/>
            </a:avLst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You want to put </a:t>
            </a:r>
            <a:r>
              <a:rPr lang="en-US" sz="2800" i="1" dirty="0" smtClean="0"/>
              <a:t>what?</a:t>
            </a:r>
            <a:r>
              <a:rPr lang="en-US" sz="2800" dirty="0" smtClean="0"/>
              <a:t> </a:t>
            </a:r>
            <a:r>
              <a:rPr lang="en-US" sz="2800" i="1" dirty="0" smtClean="0"/>
              <a:t>where</a:t>
            </a:r>
            <a:r>
              <a:rPr lang="en-US" sz="2800" dirty="0" smtClean="0"/>
              <a:t>!?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2869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3" grpId="1" animBg="1"/>
      <p:bldP spid="7" grpId="0" animBg="1"/>
      <p:bldP spid="7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9144000" cy="6858001"/>
          </a:xfrm>
          <a:prstGeom prst="rect">
            <a:avLst/>
          </a:prstGeom>
          <a:solidFill>
            <a:srgbClr val="85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67000"/>
            <a:ext cx="688657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5798" y="296091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What are the best </a:t>
            </a:r>
            <a:r>
              <a:rPr lang="en-US" sz="3200" b="1" dirty="0" err="1" smtClean="0">
                <a:solidFill>
                  <a:schemeClr val="bg1"/>
                </a:solidFill>
              </a:rPr>
              <a:t>interop</a:t>
            </a:r>
            <a:r>
              <a:rPr lang="en-US" sz="3200" b="1" dirty="0" smtClean="0">
                <a:solidFill>
                  <a:schemeClr val="bg1"/>
                </a:solidFill>
              </a:rPr>
              <a:t> strategies?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909354"/>
            <a:ext cx="3401507" cy="31914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898570" y="1946365"/>
            <a:ext cx="3401507" cy="319148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2000" dirty="0" smtClean="0"/>
              <a:t>Web Server</a:t>
            </a:r>
            <a:br>
              <a:rPr lang="en-US" sz="2000" dirty="0" smtClean="0"/>
            </a:br>
            <a:r>
              <a:rPr lang="en-US" sz="1400" dirty="0" smtClean="0"/>
              <a:t>(Cowboy, </a:t>
            </a:r>
            <a:r>
              <a:rPr lang="en-US" sz="1400" dirty="0" err="1" smtClean="0"/>
              <a:t>Webmachine</a:t>
            </a:r>
            <a:r>
              <a:rPr lang="en-US" sz="1400" dirty="0" smtClean="0"/>
              <a:t>, Yaws, …)</a:t>
            </a:r>
            <a:endParaRPr lang="en-US" sz="2000" dirty="0" smtClean="0"/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Sockets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JSON, </a:t>
            </a:r>
            <a:r>
              <a:rPr lang="en-US" sz="2000" dirty="0" err="1" smtClean="0"/>
              <a:t>Protobuf</a:t>
            </a:r>
            <a:r>
              <a:rPr lang="en-US" sz="2000" dirty="0" smtClean="0"/>
              <a:t>, …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 smtClean="0"/>
              <a:t>OTP.NET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61981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85800" y="3048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How to pilot Erlang?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078" name="Picture 6" descr="File:Early flight 02561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8" y="984637"/>
            <a:ext cx="9153938" cy="54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760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04800"/>
            <a:ext cx="868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“Learn Y</a:t>
            </a:r>
            <a:r>
              <a:rPr lang="en-US" sz="3200" b="1" dirty="0" smtClean="0">
                <a:solidFill>
                  <a:schemeClr val="bg1"/>
                </a:solidFill>
              </a:rPr>
              <a:t>ou Some </a:t>
            </a:r>
            <a:r>
              <a:rPr lang="en-US" sz="3200" b="1" dirty="0">
                <a:solidFill>
                  <a:schemeClr val="bg1"/>
                </a:solidFill>
              </a:rPr>
              <a:t>Erlang for Great </a:t>
            </a:r>
            <a:r>
              <a:rPr lang="en-US" sz="3200" b="1" dirty="0" smtClean="0">
                <a:solidFill>
                  <a:schemeClr val="bg1"/>
                </a:solidFill>
              </a:rPr>
              <a:t>Good!” </a:t>
            </a:r>
            <a:r>
              <a:rPr lang="en-US" sz="2800" dirty="0">
                <a:solidFill>
                  <a:schemeClr val="bg1"/>
                </a:solidFill>
              </a:rPr>
              <a:t>http://learnyousomeerlang.com/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read this excellent and free online book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Learn you Some Erlang for Great Good! A squid doing multitasking in space is drawn here by the wa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560" y="1524000"/>
            <a:ext cx="5546880" cy="44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28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82"/>
    </mc:Choice>
    <mc:Fallback xmlns="">
      <p:transition spd="slow" advTm="23782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read some books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02" y="1875653"/>
            <a:ext cx="2537598" cy="30451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862138"/>
            <a:ext cx="2400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38325"/>
            <a:ext cx="25527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own Arrow Callout 1"/>
          <p:cNvSpPr/>
          <p:nvPr/>
        </p:nvSpPr>
        <p:spPr>
          <a:xfrm>
            <a:off x="3086100" y="762000"/>
            <a:ext cx="2971800" cy="914400"/>
          </a:xfrm>
          <a:prstGeom prst="downArrow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Start here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94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078"/>
    </mc:Choice>
    <mc:Fallback xmlns="">
      <p:transition spd="slow" advTm="191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visit my blog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51430" y="3052227"/>
            <a:ext cx="744114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prstClr val="white"/>
                </a:solidFill>
              </a:rPr>
              <a:t>My blog:</a:t>
            </a:r>
            <a:br>
              <a:rPr lang="en-US" sz="2000" dirty="0" smtClean="0">
                <a:solidFill>
                  <a:prstClr val="white"/>
                </a:solidFill>
              </a:rPr>
            </a:br>
            <a:endParaRPr lang="en-US" sz="2000" dirty="0" smtClean="0">
              <a:solidFill>
                <a:prstClr val="white"/>
              </a:solidFill>
            </a:endParaRPr>
          </a:p>
          <a:p>
            <a:pPr algn="ctr"/>
            <a:r>
              <a:rPr lang="en-US" sz="3200" dirty="0" smtClean="0">
                <a:solidFill>
                  <a:prstClr val="white"/>
                </a:solidFill>
              </a:rPr>
              <a:t>http</a:t>
            </a:r>
            <a:r>
              <a:rPr lang="en-US" sz="3200" dirty="0">
                <a:solidFill>
                  <a:prstClr val="white"/>
                </a:solidFill>
              </a:rPr>
              <a:t>://freshbrewedcode.com/bryanhunter/</a:t>
            </a:r>
          </a:p>
        </p:txBody>
      </p:sp>
      <p:pic>
        <p:nvPicPr>
          <p:cNvPr id="2050" name="Picture 2" descr="Bryan's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9144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3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69"/>
    </mc:Choice>
    <mc:Fallback xmlns="">
      <p:transition spd="slow" advTm="12469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How -&gt; </a:t>
            </a:r>
            <a:r>
              <a:rPr lang="en-US" sz="2400" b="1" dirty="0" smtClean="0">
                <a:solidFill>
                  <a:schemeClr val="bg1"/>
                </a:solidFill>
              </a:rPr>
              <a:t>Nag </a:t>
            </a:r>
            <a:r>
              <a:rPr lang="en-US" sz="2400" b="1" dirty="0" err="1" smtClean="0">
                <a:solidFill>
                  <a:schemeClr val="bg1"/>
                </a:solidFill>
              </a:rPr>
              <a:t>Pluralsight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487" y="457200"/>
            <a:ext cx="53950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9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bryanhunter\Desktop\snowmanflamethrow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29" y="533400"/>
            <a:ext cx="9160029" cy="64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21891" y="0"/>
            <a:ext cx="914400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i="1" dirty="0"/>
              <a:t>Right tool for the </a:t>
            </a:r>
            <a:r>
              <a:rPr lang="en-US" sz="4800" i="1" dirty="0" smtClean="0"/>
              <a:t>job!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217331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-12358" y="-3"/>
            <a:ext cx="9156357" cy="457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Two day intense hands-on training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49530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prstClr val="white"/>
                </a:solidFill>
              </a:rPr>
              <a:t>http://erlangcamp.com</a:t>
            </a:r>
            <a:endParaRPr lang="en-US" sz="5400" b="1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8600"/>
            <a:ext cx="7796563" cy="424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1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-12358" y="0"/>
            <a:ext cx="9156357" cy="457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Better yet; pack up and move to Nashville!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320" y="502027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prstClr val="white"/>
                </a:solidFill>
              </a:rPr>
              <a:t>http://nashfp.org</a:t>
            </a:r>
            <a:endParaRPr lang="en-US" sz="5400" b="1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20" y="429998"/>
            <a:ext cx="6934200" cy="292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1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7551" y="1676400"/>
            <a:ext cx="7315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dirty="0">
                <a:solidFill>
                  <a:schemeClr val="bg1"/>
                </a:solidFill>
              </a:rPr>
              <a:t>Bryan </a:t>
            </a:r>
            <a:r>
              <a:rPr lang="en-US" sz="3600" dirty="0" smtClean="0">
                <a:solidFill>
                  <a:schemeClr val="bg1"/>
                </a:solidFill>
              </a:rPr>
              <a:t>Hunter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200" dirty="0">
                <a:solidFill>
                  <a:schemeClr val="bg1"/>
                </a:solidFill>
              </a:rPr>
              <a:t>Twitter: @</a:t>
            </a:r>
            <a:r>
              <a:rPr lang="en-US" sz="3200" dirty="0" err="1">
                <a:solidFill>
                  <a:schemeClr val="bg1"/>
                </a:solidFill>
              </a:rPr>
              <a:t>bryan_hunter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Email</a:t>
            </a:r>
            <a:r>
              <a:rPr lang="en-US" sz="2800" dirty="0">
                <a:solidFill>
                  <a:schemeClr val="bg1"/>
                </a:solidFill>
              </a:rPr>
              <a:t>: </a:t>
            </a:r>
            <a:r>
              <a:rPr lang="en-US" sz="2800" dirty="0" smtClean="0">
                <a:solidFill>
                  <a:schemeClr val="bg1"/>
                </a:solidFill>
              </a:rPr>
              <a:t>bryan.hunter@fireflylogic.com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</a:t>
            </a: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keep in touch</a:t>
            </a:r>
            <a:endParaRPr 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114800"/>
            <a:ext cx="168592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97551" y="4037475"/>
            <a:ext cx="519112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dirty="0">
                <a:solidFill>
                  <a:schemeClr val="bg1"/>
                </a:solidFill>
              </a:rPr>
              <a:t>Firefly Logic, Inc.</a:t>
            </a:r>
          </a:p>
          <a:p>
            <a:r>
              <a:rPr lang="en-US" sz="2400" dirty="0">
                <a:solidFill>
                  <a:schemeClr val="bg1"/>
                </a:solidFill>
              </a:rPr>
              <a:t>1000 Main Street, Suite 201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Nashville, TN </a:t>
            </a:r>
            <a:r>
              <a:rPr lang="en-US" sz="2400" dirty="0" smtClean="0">
                <a:solidFill>
                  <a:schemeClr val="bg1"/>
                </a:solidFill>
              </a:rPr>
              <a:t>37206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http://fireflylogic.com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4655" y="304800"/>
            <a:ext cx="29209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Questions?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63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5575"/>
            <a:ext cx="9144000" cy="10636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What’s Erlang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2900" y="1307842"/>
            <a:ext cx="80391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fontAlgn="base"/>
            <a:r>
              <a:rPr lang="en-US" sz="4000" dirty="0" smtClean="0">
                <a:solidFill>
                  <a:srgbClr val="FFFF00"/>
                </a:solidFill>
              </a:rPr>
              <a:t>Erlang (the language)</a:t>
            </a:r>
          </a:p>
          <a:p>
            <a:pPr lvl="1" algn="ctr" fontAlgn="base"/>
            <a:r>
              <a:rPr lang="en-US" sz="4000" b="1" dirty="0">
                <a:solidFill>
                  <a:prstClr val="white"/>
                </a:solidFill>
              </a:rPr>
              <a:t>+</a:t>
            </a:r>
            <a:endParaRPr lang="en-US" sz="4000" b="1" dirty="0" smtClean="0">
              <a:solidFill>
                <a:prstClr val="white"/>
              </a:solidFill>
            </a:endParaRPr>
          </a:p>
          <a:p>
            <a:pPr lvl="1" algn="ctr" fontAlgn="base"/>
            <a:r>
              <a:rPr lang="en-US" sz="4000" dirty="0" smtClean="0">
                <a:solidFill>
                  <a:srgbClr val="FFFF00"/>
                </a:solidFill>
              </a:rPr>
              <a:t>OTP </a:t>
            </a:r>
          </a:p>
          <a:p>
            <a:pPr lvl="1" algn="ctr" fontAlgn="base"/>
            <a:r>
              <a:rPr lang="en-US" sz="4000" b="1" dirty="0" smtClean="0">
                <a:solidFill>
                  <a:prstClr val="white"/>
                </a:solidFill>
              </a:rPr>
              <a:t>+</a:t>
            </a:r>
            <a:endParaRPr lang="en-US" sz="4000" b="1" dirty="0">
              <a:solidFill>
                <a:prstClr val="white"/>
              </a:solidFill>
            </a:endParaRPr>
          </a:p>
          <a:p>
            <a:pPr lvl="1" algn="ctr" fontAlgn="base"/>
            <a:r>
              <a:rPr lang="en-US" sz="4000" dirty="0" smtClean="0">
                <a:solidFill>
                  <a:srgbClr val="FFFF00"/>
                </a:solidFill>
              </a:rPr>
              <a:t>The ERTS </a:t>
            </a:r>
          </a:p>
          <a:p>
            <a:pPr lvl="1" algn="ctr" fontAlgn="base"/>
            <a:r>
              <a:rPr lang="en-US" sz="4000" i="1" dirty="0" smtClean="0">
                <a:solidFill>
                  <a:srgbClr val="FFFF00"/>
                </a:solidFill>
              </a:rPr>
              <a:t>(</a:t>
            </a:r>
            <a:r>
              <a:rPr lang="en-US" sz="4000" i="1" dirty="0">
                <a:solidFill>
                  <a:srgbClr val="FFFF00"/>
                </a:solidFill>
              </a:rPr>
              <a:t>Erlang Runtime System</a:t>
            </a:r>
            <a:r>
              <a:rPr lang="en-US" sz="4000" i="1" dirty="0" smtClean="0">
                <a:solidFill>
                  <a:srgbClr val="FFFF00"/>
                </a:solidFill>
              </a:rPr>
              <a:t>)</a:t>
            </a:r>
            <a:endParaRPr lang="en-US" sz="4000" i="1" dirty="0">
              <a:solidFill>
                <a:srgbClr val="FFFF00"/>
              </a:solidFill>
            </a:endParaRPr>
          </a:p>
          <a:p>
            <a:endParaRPr lang="en-US" sz="4000" dirty="0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316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76"/>
    </mc:Choice>
    <mc:Fallback xmlns="">
      <p:transition spd="slow" advTm="63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Erlang (the Language)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Functional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immutability, higher-order functions, referential transparency</a:t>
            </a:r>
            <a:r>
              <a:rPr lang="en-US" dirty="0">
                <a:solidFill>
                  <a:schemeClr val="bg1"/>
                </a:solidFill>
              </a:rPr>
              <a:t>, separation of behavior and </a:t>
            </a:r>
            <a:r>
              <a:rPr lang="en-US" dirty="0" smtClean="0">
                <a:solidFill>
                  <a:schemeClr val="bg1"/>
                </a:solidFill>
              </a:rPr>
              <a:t>data, </a:t>
            </a:r>
            <a:r>
              <a:rPr lang="en-US" dirty="0">
                <a:solidFill>
                  <a:schemeClr val="bg1"/>
                </a:solidFill>
              </a:rPr>
              <a:t>recursion</a:t>
            </a:r>
            <a:r>
              <a:rPr lang="en-US" dirty="0" smtClean="0">
                <a:solidFill>
                  <a:schemeClr val="bg1"/>
                </a:solidFill>
              </a:rPr>
              <a:t>,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FFFF00"/>
                </a:solidFill>
              </a:rPr>
              <a:t>Declarative, Dynamic, Compiled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FF00"/>
                </a:solidFill>
              </a:rPr>
              <a:t>Concurrency- oriented</a:t>
            </a:r>
            <a:endParaRPr lang="en-US" b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Different model of the world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Prolog roots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303620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Erlang (the Language)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6324600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File: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average.erl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87" y="1450620"/>
            <a:ext cx="6164239" cy="431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6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File:Diavox 1975 bei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73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38400" y="2475681"/>
            <a:ext cx="17305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prstClr val="black"/>
                </a:solidFill>
              </a:rPr>
              <a:t>OTP</a:t>
            </a:r>
            <a:endParaRPr lang="en-US" sz="7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71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957525" y="1503255"/>
            <a:ext cx="4589722" cy="497374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Erlang </a:t>
            </a:r>
            <a:r>
              <a:rPr lang="en-US" dirty="0" err="1" smtClean="0"/>
              <a:t>dev</a:t>
            </a:r>
            <a:r>
              <a:rPr lang="en-US" dirty="0" smtClean="0"/>
              <a:t> stack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7200" y="1503255"/>
            <a:ext cx="2895600" cy="497374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.NET </a:t>
            </a:r>
            <a:r>
              <a:rPr lang="en-US" dirty="0" err="1" smtClean="0"/>
              <a:t>dev</a:t>
            </a:r>
            <a:r>
              <a:rPr lang="en-US" dirty="0" smtClean="0"/>
              <a:t> stack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Erlang Runtime System </a:t>
            </a:r>
            <a:r>
              <a:rPr lang="en-US" sz="2800" i="1" dirty="0" smtClean="0">
                <a:solidFill>
                  <a:schemeClr val="bg1"/>
                </a:solidFill>
              </a:rPr>
              <a:t>(in-context)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2133600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C# / F#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3095661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.NET Framework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6684" y="4057722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56684" y="5019783"/>
            <a:ext cx="2286000" cy="10763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OS (Windows)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23709" y="2133600"/>
            <a:ext cx="2192079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Erlang / Elixir / </a:t>
            </a:r>
            <a:r>
              <a:rPr lang="en-US" dirty="0" err="1" smtClean="0"/>
              <a:t>Joxa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22823" y="3095661"/>
            <a:ext cx="2192965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OTP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271187" y="5019783"/>
            <a:ext cx="3962399" cy="10763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OS (Windows,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Linux, Mac,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None)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19278" y="4057721"/>
            <a:ext cx="2196509" cy="1924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ERTS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849329" y="4562583"/>
            <a:ext cx="1536406" cy="1104900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VM</a:t>
            </a:r>
            <a:br>
              <a:rPr lang="en-US" sz="1600" dirty="0" smtClean="0"/>
            </a:br>
            <a:r>
              <a:rPr lang="en-US" sz="1600" dirty="0" smtClean="0"/>
              <a:t>+ Kernel</a:t>
            </a:r>
          </a:p>
          <a:p>
            <a:pPr algn="ctr"/>
            <a:r>
              <a:rPr lang="en-US" sz="1600" dirty="0" smtClean="0"/>
              <a:t>+ STDLIB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24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8" grpId="0" animBg="1"/>
      <p:bldP spid="19" grpId="0" animBg="1"/>
      <p:bldP spid="20" grpId="0" animBg="1"/>
      <p:bldP spid="2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3|0.1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3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6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2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3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4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5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6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0</TotalTime>
  <Words>794</Words>
  <Application>Microsoft Office PowerPoint</Application>
  <PresentationFormat>On-screen Show (4:3)</PresentationFormat>
  <Paragraphs>319</Paragraphs>
  <Slides>42</Slides>
  <Notes>31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Consolas</vt:lpstr>
      <vt:lpstr>Corbel</vt:lpstr>
      <vt:lpstr>Wingdings</vt:lpstr>
      <vt:lpstr>Wingdings 2</vt:lpstr>
      <vt:lpstr>Wingdings 3</vt:lpstr>
      <vt:lpstr>Module</vt:lpstr>
      <vt:lpstr>Office Theme</vt:lpstr>
      <vt:lpstr>PowerPoint Presentation</vt:lpstr>
      <vt:lpstr>PowerPoint Presentation</vt:lpstr>
      <vt:lpstr>PowerPoint Presentation</vt:lpstr>
      <vt:lpstr>PowerPoint Presentation</vt:lpstr>
      <vt:lpstr>What’s Erlang?</vt:lpstr>
      <vt:lpstr>Erlang (the Language)</vt:lpstr>
      <vt:lpstr>Erlang (the Language)</vt:lpstr>
      <vt:lpstr>PowerPoint Presentation</vt:lpstr>
      <vt:lpstr>Erlang Runtime System (in-context)</vt:lpstr>
      <vt:lpstr>OTP</vt:lpstr>
      <vt:lpstr>PowerPoint Presentation</vt:lpstr>
      <vt:lpstr>Erlang in less than 140 characters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Erlang!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2013-04-14T15:32:14Z</dcterms:created>
  <dcterms:modified xsi:type="dcterms:W3CDTF">2013-06-13T16:12:50Z</dcterms:modified>
</cp:coreProperties>
</file>